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0"/>
  </p:notesMasterIdLst>
  <p:sldIdLst>
    <p:sldId id="256" r:id="rId2"/>
    <p:sldId id="287" r:id="rId3"/>
    <p:sldId id="288" r:id="rId4"/>
    <p:sldId id="273" r:id="rId5"/>
    <p:sldId id="314" r:id="rId6"/>
    <p:sldId id="317" r:id="rId7"/>
    <p:sldId id="315" r:id="rId8"/>
    <p:sldId id="318" r:id="rId9"/>
    <p:sldId id="303" r:id="rId10"/>
    <p:sldId id="293" r:id="rId11"/>
    <p:sldId id="316" r:id="rId12"/>
    <p:sldId id="291" r:id="rId13"/>
    <p:sldId id="319" r:id="rId14"/>
    <p:sldId id="294" r:id="rId15"/>
    <p:sldId id="295" r:id="rId16"/>
    <p:sldId id="297" r:id="rId17"/>
    <p:sldId id="298" r:id="rId18"/>
    <p:sldId id="299" r:id="rId19"/>
    <p:sldId id="300" r:id="rId20"/>
    <p:sldId id="311" r:id="rId21"/>
    <p:sldId id="321" r:id="rId22"/>
    <p:sldId id="313" r:id="rId23"/>
    <p:sldId id="320" r:id="rId24"/>
    <p:sldId id="265" r:id="rId25"/>
    <p:sldId id="301" r:id="rId26"/>
    <p:sldId id="304" r:id="rId27"/>
    <p:sldId id="305" r:id="rId28"/>
    <p:sldId id="322" r:id="rId29"/>
    <p:sldId id="308" r:id="rId30"/>
    <p:sldId id="309" r:id="rId31"/>
    <p:sldId id="310" r:id="rId32"/>
    <p:sldId id="306" r:id="rId33"/>
    <p:sldId id="266" r:id="rId34"/>
    <p:sldId id="269" r:id="rId35"/>
    <p:sldId id="284" r:id="rId36"/>
    <p:sldId id="270" r:id="rId37"/>
    <p:sldId id="260" r:id="rId38"/>
    <p:sldId id="262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347"/>
    <p:restoredTop sz="94697"/>
  </p:normalViewPr>
  <p:slideViewPr>
    <p:cSldViewPr snapToGrid="0">
      <p:cViewPr>
        <p:scale>
          <a:sx n="127" d="100"/>
          <a:sy n="127" d="100"/>
        </p:scale>
        <p:origin x="1440" y="7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C256A2-3724-CC4F-9CD2-7F9F104BBD48}" type="datetimeFigureOut">
              <a:rPr lang="en-US" smtClean="0"/>
              <a:t>10/7/23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0B95CE-05B8-BD4F-8A8D-A5773216A1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23106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33FE8-1A0E-1E59-5905-531608C71E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C6071A-7CC6-AF75-9297-3C3656F56F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E2B7C5-D48C-CBA6-481C-F31F20CD58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B6DF8-55EB-434D-8A60-A22A419C1240}" type="datetimeFigureOut">
              <a:rPr lang="en-US" smtClean="0"/>
              <a:t>10/7/23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13FA4C-5022-A1DE-D39A-93407C82BF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E79531-B6BA-6F78-457E-15CAFB8EBF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376EB8-2FBF-8A4E-8C0B-A92D01FC6F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0094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0FC63-E4CB-7A71-EEF3-6C5389BB1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4A177F-7E6C-A00F-38F5-F26C9F6202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DC5C54-F78D-12FF-235A-9A04095CE1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B6DF8-55EB-434D-8A60-A22A419C1240}" type="datetimeFigureOut">
              <a:rPr lang="en-US" smtClean="0"/>
              <a:t>10/7/23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AA865D-0FEE-12AD-C333-301A42164C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230451-1C39-7D23-9D38-05FC928A7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376EB8-2FBF-8A4E-8C0B-A92D01FC6F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562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240F6EE-43CA-412B-CD8D-4329131BFA3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CCCD43-E0B5-2969-26D6-61AE67765A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0B85CD-FFBB-70F8-754E-25A38F1254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B6DF8-55EB-434D-8A60-A22A419C1240}" type="datetimeFigureOut">
              <a:rPr lang="en-US" smtClean="0"/>
              <a:t>10/7/23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473A73-A027-FDC2-5485-2F21A46F07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DDFC9F-C065-2FB5-9DEB-5050B51259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376EB8-2FBF-8A4E-8C0B-A92D01FC6F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9528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CBC785-0386-FF1E-A9DE-954703B35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6CF63B-C57D-B148-17E9-BA08D854C5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F71E17-E3AB-F14C-EC40-FE63061321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B6DF8-55EB-434D-8A60-A22A419C1240}" type="datetimeFigureOut">
              <a:rPr lang="en-US" smtClean="0"/>
              <a:t>10/7/23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4BD67C-AB91-29A3-1106-29DEF7A222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A2546F-997E-FE7E-F4EE-254D54EA90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376EB8-2FBF-8A4E-8C0B-A92D01FC6F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1735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6F6046-726A-5F65-6F3A-85F4BB8AC2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60FDA8-4048-7987-7044-97C1831B85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F38FAB-F47E-90B0-182E-04DAB85547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B6DF8-55EB-434D-8A60-A22A419C1240}" type="datetimeFigureOut">
              <a:rPr lang="en-US" smtClean="0"/>
              <a:t>10/7/23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4933D1-A731-96E1-F35B-075B263C6E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79447F-1F08-9A8C-742D-AAA402DDC6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376EB8-2FBF-8A4E-8C0B-A92D01FC6F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70324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4FBC2-FBF0-0631-DD27-87EBAE8A86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FE82A2-4745-C05F-3984-C0AE85057F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ED567E-8F7B-F7CF-341D-20CA117A1B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DF10ED-B4B1-0748-90D8-F0FB323A60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B6DF8-55EB-434D-8A60-A22A419C1240}" type="datetimeFigureOut">
              <a:rPr lang="en-US" smtClean="0"/>
              <a:t>10/7/23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1D2021-013E-8EF1-304A-30157EB53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033A72-578E-D8A0-748B-76C77EAE2C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376EB8-2FBF-8A4E-8C0B-A92D01FC6F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7907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22E56-15F7-3A3E-4029-8BB24CC172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7283A4-0FF2-3510-CA04-2BAE6E47F8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B3CB78-F31B-3806-577E-EC268C8188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DEB1C0F-6576-3E4D-49D4-4FAD0B8ACD5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91321F0-BA9D-05CB-F536-88DA56A5FD3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8DEA3A7-EE88-0F7F-8090-C73C96509B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B6DF8-55EB-434D-8A60-A22A419C1240}" type="datetimeFigureOut">
              <a:rPr lang="en-US" smtClean="0"/>
              <a:t>10/7/23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636227B-FAC3-14EE-68FE-7490115819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D09194B-3388-A4FC-FCAE-8C46A779AE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376EB8-2FBF-8A4E-8C0B-A92D01FC6F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8037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EF3D65-EF82-0046-4803-BDF8C067F8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992BE1A-611E-E096-16DD-9D01CE1223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B6DF8-55EB-434D-8A60-A22A419C1240}" type="datetimeFigureOut">
              <a:rPr lang="en-US" smtClean="0"/>
              <a:t>10/7/23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06FE2F-75FB-1691-A0F9-86BE516AD5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622797-D3CE-15B3-679F-86254C7A50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376EB8-2FBF-8A4E-8C0B-A92D01FC6F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8072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18A7EC5-17E7-84B1-A765-D1A14A4718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B6DF8-55EB-434D-8A60-A22A419C1240}" type="datetimeFigureOut">
              <a:rPr lang="en-US" smtClean="0"/>
              <a:t>10/7/23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3B9AF86-3B6A-0E26-1D56-662A914FE7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CE28EE-8985-615A-5726-87B21CBA1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376EB8-2FBF-8A4E-8C0B-A92D01FC6F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68421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35413-55EB-982E-D50D-DBBC332C01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E62C46-4F1D-F73B-4C2A-041F77F856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ACD920-05D3-DE8B-33A9-A662F2E2D0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5F7487-5405-0566-02BC-F3F690C85C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B6DF8-55EB-434D-8A60-A22A419C1240}" type="datetimeFigureOut">
              <a:rPr lang="en-US" smtClean="0"/>
              <a:t>10/7/23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1E79E2-0414-7F5A-C356-205FA76271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30B885-A9B1-6FE8-EE48-F729C3D17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376EB8-2FBF-8A4E-8C0B-A92D01FC6F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9692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4E69B-2649-2A60-13FF-64A5F22DC9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86FFE28-44E6-64A8-6C75-E30D709CECC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363F2B-BED4-2E98-390A-E5AE69A735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570CBA-B2BA-8F5D-1609-E2D67BBD3E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B6DF8-55EB-434D-8A60-A22A419C1240}" type="datetimeFigureOut">
              <a:rPr lang="en-US" smtClean="0"/>
              <a:t>10/7/23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17F26D-1DB8-146B-1A13-3DB746904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ABC3CC-3D65-3BD2-1D9B-6CB2C65AB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376EB8-2FBF-8A4E-8C0B-A92D01FC6F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5482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5A99C2E-825E-54BB-537A-67BEF13E3D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89F536-E6D0-A1D8-386C-CEB5C1FBF5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6055FB-C73F-CA27-C864-BE1DCA434F7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4B6DF8-55EB-434D-8A60-A22A419C1240}" type="datetimeFigureOut">
              <a:rPr lang="en-US" smtClean="0"/>
              <a:t>10/7/23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EDBF47-624B-DE79-11DD-82F683F31A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0D72F7-56F4-8DFA-2EA5-A7EB5A68E6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376EB8-2FBF-8A4E-8C0B-A92D01FC6F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3311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tiff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0D218-2D06-36EE-81F3-598FC876155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Fin-A-Lytics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46DFC2-4428-02A4-4AA2-C07004AD6E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81923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Aniruddha Mukherjee</a:t>
            </a:r>
          </a:p>
          <a:p>
            <a:r>
              <a:rPr lang="en-US" dirty="0"/>
              <a:t>KIIT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42C435-0590-754D-B528-3008C082F9FF}"/>
              </a:ext>
            </a:extLst>
          </p:cNvPr>
          <p:cNvSpPr txBox="1"/>
          <p:nvPr/>
        </p:nvSpPr>
        <p:spPr>
          <a:xfrm>
            <a:off x="9859929" y="6211669"/>
            <a:ext cx="22391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Team: Data Crunchers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37281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9817BB3-0BFC-7B32-5406-D1305A4F019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88731" y="81397"/>
            <a:ext cx="11903269" cy="13111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Transforming the dataset to long form from wide-form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60DF34-97B1-D7CE-0F58-A6AEF5EA8B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731" y="1650439"/>
            <a:ext cx="11614537" cy="669057"/>
          </a:xfrm>
          <a:prstGeom prst="rect">
            <a:avLst/>
          </a:prstGeom>
        </p:spPr>
      </p:pic>
      <p:pic>
        <p:nvPicPr>
          <p:cNvPr id="6" name="Picture 5" descr="A screenshot of a table&#10;&#10;Description automatically generated">
            <a:extLst>
              <a:ext uri="{FF2B5EF4-FFF2-40B4-BE49-F238E27FC236}">
                <a16:creationId xmlns:a16="http://schemas.microsoft.com/office/drawing/2014/main" id="{2F5CEBA6-5641-82C5-4A96-3C35CF7B6B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465" y="3707183"/>
            <a:ext cx="11381070" cy="2252579"/>
          </a:xfrm>
          <a:prstGeom prst="rect">
            <a:avLst/>
          </a:prstGeom>
        </p:spPr>
      </p:pic>
      <p:sp>
        <p:nvSpPr>
          <p:cNvPr id="10" name="Down Arrow 9">
            <a:extLst>
              <a:ext uri="{FF2B5EF4-FFF2-40B4-BE49-F238E27FC236}">
                <a16:creationId xmlns:a16="http://schemas.microsoft.com/office/drawing/2014/main" id="{FF422985-450D-055F-FCEF-EB5C926A91AC}"/>
              </a:ext>
            </a:extLst>
          </p:cNvPr>
          <p:cNvSpPr/>
          <p:nvPr/>
        </p:nvSpPr>
        <p:spPr>
          <a:xfrm>
            <a:off x="5466303" y="2572378"/>
            <a:ext cx="301451" cy="934497"/>
          </a:xfrm>
          <a:prstGeom prst="downArrow">
            <a:avLst>
              <a:gd name="adj1" fmla="val 50000"/>
              <a:gd name="adj2" fmla="val 83333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235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9817BB3-0BFC-7B32-5406-D1305A4F019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86095"/>
            <a:ext cx="1115305" cy="7017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EDA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6DB8A3-9404-0E18-CC65-0743E05C43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7000" y="386095"/>
            <a:ext cx="6864769" cy="566384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41908DA-1D03-0E02-FA16-4F31AB5C0E3B}"/>
              </a:ext>
            </a:extLst>
          </p:cNvPr>
          <p:cNvSpPr txBox="1"/>
          <p:nvPr/>
        </p:nvSpPr>
        <p:spPr>
          <a:xfrm>
            <a:off x="3104941" y="6287239"/>
            <a:ext cx="7159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Boxplot of the Month vs Number of Bookings in my sample of 1000 flights.</a:t>
            </a:r>
          </a:p>
        </p:txBody>
      </p:sp>
    </p:spTree>
    <p:extLst>
      <p:ext uri="{BB962C8B-B14F-4D97-AF65-F5344CB8AC3E}">
        <p14:creationId xmlns:p14="http://schemas.microsoft.com/office/powerpoint/2010/main" val="34790832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4574BE9-37A3-474B-C7D7-D0D78A731B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0539" y="643466"/>
            <a:ext cx="8670921" cy="5571067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774971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2E62931-8EB4-42BB-BAAB-D8757BE66D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F7C2BB0-6D64-F81D-F11A-191E5E52DD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05513" y="728664"/>
            <a:ext cx="6186488" cy="4295512"/>
          </a:xfrm>
          <a:noFill/>
        </p:spPr>
        <p:txBody>
          <a:bodyPr>
            <a:normAutofit/>
          </a:bodyPr>
          <a:lstStyle/>
          <a:p>
            <a:pPr algn="l"/>
            <a:r>
              <a:rPr lang="en-US" sz="4000" b="1" u="sng" dirty="0"/>
              <a:t>Model-2</a:t>
            </a:r>
            <a:br>
              <a:rPr lang="en-US" sz="4000" b="1" u="sng" dirty="0"/>
            </a:br>
            <a:r>
              <a:rPr lang="en-US" sz="4000" b="1" i="1" dirty="0"/>
              <a:t>[FCN]</a:t>
            </a:r>
            <a:br>
              <a:rPr lang="en-US" sz="4000" dirty="0"/>
            </a:br>
            <a:r>
              <a:rPr lang="en-US" sz="4000" dirty="0"/>
              <a:t>Prediction Using Booking Class </a:t>
            </a:r>
            <a:br>
              <a:rPr lang="en-US" sz="4000" dirty="0"/>
            </a:br>
            <a:r>
              <a:rPr lang="en-US" sz="4000" dirty="0"/>
              <a:t>[Y: Economy or J: Business]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64084C4-651C-9CF9-3D48-A7394CA070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309" r="22421"/>
          <a:stretch/>
        </p:blipFill>
        <p:spPr>
          <a:xfrm>
            <a:off x="1" y="10"/>
            <a:ext cx="6005512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9225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9817BB3-0BFC-7B32-5406-D1305A4F019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86095"/>
            <a:ext cx="11200872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Transforming/Re-Formatting the data</a:t>
            </a:r>
          </a:p>
        </p:txBody>
      </p:sp>
      <p:pic>
        <p:nvPicPr>
          <p:cNvPr id="7" name="Picture 6" descr="A table with numbers and letters&#10;&#10;Description automatically generated">
            <a:extLst>
              <a:ext uri="{FF2B5EF4-FFF2-40B4-BE49-F238E27FC236}">
                <a16:creationId xmlns:a16="http://schemas.microsoft.com/office/drawing/2014/main" id="{F673B396-EE4E-2508-A214-8DD688C13C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400" r="-1" b="1943"/>
          <a:stretch/>
        </p:blipFill>
        <p:spPr>
          <a:xfrm>
            <a:off x="152928" y="1594345"/>
            <a:ext cx="6096000" cy="394461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E5068C6-03E3-6EF0-2326-5A72BF5944D9}"/>
              </a:ext>
            </a:extLst>
          </p:cNvPr>
          <p:cNvSpPr txBox="1"/>
          <p:nvPr/>
        </p:nvSpPr>
        <p:spPr>
          <a:xfrm>
            <a:off x="8190271" y="3929046"/>
            <a:ext cx="1756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18574 such rows</a:t>
            </a:r>
          </a:p>
        </p:txBody>
      </p:sp>
      <p:pic>
        <p:nvPicPr>
          <p:cNvPr id="6" name="Picture 5" descr="A close-up of a table&#10;&#10;Description automatically generated">
            <a:extLst>
              <a:ext uri="{FF2B5EF4-FFF2-40B4-BE49-F238E27FC236}">
                <a16:creationId xmlns:a16="http://schemas.microsoft.com/office/drawing/2014/main" id="{DC373FA3-8B2B-E25E-65F3-E9130CB6E6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1814" y="2541001"/>
            <a:ext cx="5437258" cy="775905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190003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9817BB3-0BFC-7B32-5406-D1305A4F019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88731" y="82791"/>
            <a:ext cx="11209773" cy="13111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Transforming the dataset to long-form from </a:t>
            </a:r>
            <a:br>
              <a:rPr lang="en-US" dirty="0"/>
            </a:br>
            <a:r>
              <a:rPr lang="en-US" dirty="0"/>
              <a:t>wide-form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60DF34-97B1-D7CE-0F58-A6AEF5EA8B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731" y="1565406"/>
            <a:ext cx="11614537" cy="669057"/>
          </a:xfrm>
          <a:prstGeom prst="rect">
            <a:avLst/>
          </a:prstGeom>
        </p:spPr>
      </p:pic>
      <p:pic>
        <p:nvPicPr>
          <p:cNvPr id="6" name="Picture 5" descr="A screenshot of a table&#10;&#10;Description automatically generated">
            <a:extLst>
              <a:ext uri="{FF2B5EF4-FFF2-40B4-BE49-F238E27FC236}">
                <a16:creationId xmlns:a16="http://schemas.microsoft.com/office/drawing/2014/main" id="{2F5CEBA6-5641-82C5-4A96-3C35CF7B6B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464" y="3075009"/>
            <a:ext cx="11381070" cy="225257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78423C8-1FC7-D2E6-63B9-632164B0A73A}"/>
              </a:ext>
            </a:extLst>
          </p:cNvPr>
          <p:cNvSpPr txBox="1"/>
          <p:nvPr/>
        </p:nvSpPr>
        <p:spPr>
          <a:xfrm>
            <a:off x="1378201" y="5742038"/>
            <a:ext cx="9435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Similar “melting” or unpivoting of the set was conducted. Addition of Y and J col is the only change.</a:t>
            </a:r>
          </a:p>
        </p:txBody>
      </p:sp>
      <p:sp>
        <p:nvSpPr>
          <p:cNvPr id="3" name="Down Arrow 2">
            <a:extLst>
              <a:ext uri="{FF2B5EF4-FFF2-40B4-BE49-F238E27FC236}">
                <a16:creationId xmlns:a16="http://schemas.microsoft.com/office/drawing/2014/main" id="{B2D34F96-ED3E-225E-FCE8-5CF663C2CF53}"/>
              </a:ext>
            </a:extLst>
          </p:cNvPr>
          <p:cNvSpPr/>
          <p:nvPr/>
        </p:nvSpPr>
        <p:spPr>
          <a:xfrm>
            <a:off x="5456256" y="2390701"/>
            <a:ext cx="231112" cy="593659"/>
          </a:xfrm>
          <a:prstGeom prst="downArrow">
            <a:avLst>
              <a:gd name="adj1" fmla="val 50000"/>
              <a:gd name="adj2" fmla="val 83333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2114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9817BB3-0BFC-7B32-5406-D1305A4F019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86095"/>
            <a:ext cx="11200872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EDA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390B03E-9A55-D0CE-99CE-46E42FB9DB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00" y="1596308"/>
            <a:ext cx="5372100" cy="44323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0F9A590-8DCA-08D2-C62B-5EFC257CA6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7612" y="1596308"/>
            <a:ext cx="5283200" cy="44323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1C679C8-EAD0-0AB6-F39D-04A19D6C0BC4}"/>
              </a:ext>
            </a:extLst>
          </p:cNvPr>
          <p:cNvSpPr txBox="1"/>
          <p:nvPr/>
        </p:nvSpPr>
        <p:spPr>
          <a:xfrm>
            <a:off x="4049574" y="6352424"/>
            <a:ext cx="40928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Month of Booking vs Number of Bookings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6B41F4-1935-1166-1E78-297C42FE032B}"/>
              </a:ext>
            </a:extLst>
          </p:cNvPr>
          <p:cNvSpPr txBox="1"/>
          <p:nvPr/>
        </p:nvSpPr>
        <p:spPr>
          <a:xfrm>
            <a:off x="2859343" y="1157401"/>
            <a:ext cx="11012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Economy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B0C0B19-9DCF-639D-B0CC-836C4DF59EF8}"/>
              </a:ext>
            </a:extLst>
          </p:cNvPr>
          <p:cNvSpPr txBox="1"/>
          <p:nvPr/>
        </p:nvSpPr>
        <p:spPr>
          <a:xfrm>
            <a:off x="9078246" y="1157401"/>
            <a:ext cx="11012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Business</a:t>
            </a:r>
          </a:p>
        </p:txBody>
      </p:sp>
    </p:spTree>
    <p:extLst>
      <p:ext uri="{BB962C8B-B14F-4D97-AF65-F5344CB8AC3E}">
        <p14:creationId xmlns:p14="http://schemas.microsoft.com/office/powerpoint/2010/main" val="36732211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9817BB3-0BFC-7B32-5406-D1305A4F019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199" y="53696"/>
            <a:ext cx="11200872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Prediction Using Business Class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4BBE3A2-AA02-053B-7C2C-2BCB741811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835119"/>
            <a:ext cx="7345652" cy="474588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EA4572A-F5B8-35B0-F52B-DD2819BAF475}"/>
              </a:ext>
            </a:extLst>
          </p:cNvPr>
          <p:cNvSpPr txBox="1"/>
          <p:nvPr/>
        </p:nvSpPr>
        <p:spPr>
          <a:xfrm>
            <a:off x="1258883" y="5761625"/>
            <a:ext cx="103595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Prediction curve for Business Class. Trained a Model specifically on the Subset of Business Class booking data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628C60-7045-E4F5-9699-60FE009CDBE8}"/>
              </a:ext>
            </a:extLst>
          </p:cNvPr>
          <p:cNvSpPr txBox="1"/>
          <p:nvPr/>
        </p:nvSpPr>
        <p:spPr>
          <a:xfrm>
            <a:off x="1258883" y="6210649"/>
            <a:ext cx="5969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Used a fully connected dense neural network as the regressor.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FE84DBC-5F98-5DE1-6522-70720AA16597}"/>
              </a:ext>
            </a:extLst>
          </p:cNvPr>
          <p:cNvSpPr txBox="1"/>
          <p:nvPr/>
        </p:nvSpPr>
        <p:spPr>
          <a:xfrm>
            <a:off x="8839200" y="1858297"/>
            <a:ext cx="29201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Flat curve.</a:t>
            </a:r>
          </a:p>
          <a:p>
            <a:r>
              <a:rPr lang="en-US" dirty="0"/>
              <a:t>Fewer updates in the Booking Number all year round.</a:t>
            </a:r>
          </a:p>
        </p:txBody>
      </p:sp>
    </p:spTree>
    <p:extLst>
      <p:ext uri="{BB962C8B-B14F-4D97-AF65-F5344CB8AC3E}">
        <p14:creationId xmlns:p14="http://schemas.microsoft.com/office/powerpoint/2010/main" val="24607932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9817BB3-0BFC-7B32-5406-D1305A4F019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199" y="53696"/>
            <a:ext cx="11200872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Prediction </a:t>
            </a:r>
            <a:r>
              <a:rPr lang="en-US"/>
              <a:t>Using Economy Class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A4572A-F5B8-35B0-F52B-DD2819BAF475}"/>
              </a:ext>
            </a:extLst>
          </p:cNvPr>
          <p:cNvSpPr txBox="1"/>
          <p:nvPr/>
        </p:nvSpPr>
        <p:spPr>
          <a:xfrm>
            <a:off x="1258883" y="5761625"/>
            <a:ext cx="103562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Prediction curve for Economy Class. Trained a Model specifically on the Subset of Economy Class booking data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628C60-7045-E4F5-9699-60FE009CDBE8}"/>
              </a:ext>
            </a:extLst>
          </p:cNvPr>
          <p:cNvSpPr txBox="1"/>
          <p:nvPr/>
        </p:nvSpPr>
        <p:spPr>
          <a:xfrm>
            <a:off x="1258883" y="6210649"/>
            <a:ext cx="5969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Used a fully connected dense neural network as the regressor.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FB6B7E7-CA9B-47D0-37FA-D8D8B78E75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729" y="727043"/>
            <a:ext cx="7407239" cy="4808518"/>
          </a:xfrm>
          <a:prstGeom prst="rect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4BA4306-2563-4CBA-ABDC-7114A75162BE}"/>
              </a:ext>
            </a:extLst>
          </p:cNvPr>
          <p:cNvSpPr txBox="1"/>
          <p:nvPr/>
        </p:nvSpPr>
        <p:spPr>
          <a:xfrm>
            <a:off x="8715768" y="2505670"/>
            <a:ext cx="332330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Curvilinear curve.</a:t>
            </a:r>
          </a:p>
          <a:p>
            <a:r>
              <a:rPr lang="en-US" dirty="0"/>
              <a:t>Much more updates in the Booking Number all year round due to cheaper cost</a:t>
            </a:r>
          </a:p>
        </p:txBody>
      </p:sp>
    </p:spTree>
    <p:extLst>
      <p:ext uri="{BB962C8B-B14F-4D97-AF65-F5344CB8AC3E}">
        <p14:creationId xmlns:p14="http://schemas.microsoft.com/office/powerpoint/2010/main" val="33057185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white sign with black text&#10;&#10;Description automatically generated">
            <a:extLst>
              <a:ext uri="{FF2B5EF4-FFF2-40B4-BE49-F238E27FC236}">
                <a16:creationId xmlns:a16="http://schemas.microsoft.com/office/drawing/2014/main" id="{1BED4696-FF37-5044-1638-D4F6143A5C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1738716"/>
            <a:ext cx="10905066" cy="3380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3566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-up of a flight schedule&#10;&#10;Description automatically generated">
            <a:extLst>
              <a:ext uri="{FF2B5EF4-FFF2-40B4-BE49-F238E27FC236}">
                <a16:creationId xmlns:a16="http://schemas.microsoft.com/office/drawing/2014/main" id="{353EF72E-33A1-2527-E49B-A6EEA002B7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825415"/>
            <a:ext cx="10905066" cy="5207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5761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table with numbers and a few letters&#10;&#10;Description automatically generated with medium confidence">
            <a:extLst>
              <a:ext uri="{FF2B5EF4-FFF2-40B4-BE49-F238E27FC236}">
                <a16:creationId xmlns:a16="http://schemas.microsoft.com/office/drawing/2014/main" id="{17BEAC85-8061-2658-5232-14B5EEF250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20" r="1935"/>
          <a:stretch/>
        </p:blipFill>
        <p:spPr>
          <a:xfrm>
            <a:off x="3466681" y="1569210"/>
            <a:ext cx="5456256" cy="3886200"/>
          </a:xfrm>
          <a:prstGeom prst="rect">
            <a:avLst/>
          </a:prstGeom>
          <a:ln w="19050"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45659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022BDE4A-8A20-4A69-9C5A-581C82036A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F8B27A-0CE2-C6C7-47FF-D4F1F9B6C2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1684" y="170412"/>
            <a:ext cx="10178934" cy="97417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Features Used + Engineered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1CF96A53-E0A5-9C06-891E-C2031EFB69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6542" y="1425532"/>
            <a:ext cx="5238916" cy="5035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1306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022BDE4A-8A20-4A69-9C5A-581C82036A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F8B27A-0CE2-C6C7-47FF-D4F1F9B6C2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1684" y="170412"/>
            <a:ext cx="10178934" cy="97417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Model Used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B38A349-3E48-274D-CE0A-2B2D5B6D08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53292" y="2237607"/>
            <a:ext cx="5975068" cy="4351338"/>
          </a:xfrm>
        </p:spPr>
        <p:txBody>
          <a:bodyPr/>
          <a:lstStyle/>
          <a:p>
            <a:r>
              <a:rPr lang="en-US" dirty="0"/>
              <a:t>Used </a:t>
            </a:r>
            <a:r>
              <a:rPr lang="en-US" dirty="0" err="1"/>
              <a:t>XGBoost</a:t>
            </a:r>
            <a:r>
              <a:rPr lang="en-US" dirty="0"/>
              <a:t> Regressor</a:t>
            </a:r>
          </a:p>
          <a:p>
            <a:r>
              <a:rPr lang="en-US" dirty="0"/>
              <a:t>Loss/Objective: </a:t>
            </a:r>
            <a:r>
              <a:rPr lang="en-IN" dirty="0" err="1">
                <a:solidFill>
                  <a:srgbClr val="067D17"/>
                </a:solidFill>
                <a:effectLst/>
              </a:rPr>
              <a:t>reg:squarederror</a:t>
            </a:r>
            <a:endParaRPr lang="en-US" dirty="0">
              <a:solidFill>
                <a:srgbClr val="067D17"/>
              </a:solidFill>
              <a:effectLst/>
            </a:endParaRPr>
          </a:p>
          <a:p>
            <a:r>
              <a:rPr lang="en-IN" dirty="0" err="1">
                <a:solidFill>
                  <a:srgbClr val="660099"/>
                </a:solidFill>
                <a:effectLst/>
              </a:rPr>
              <a:t>n_estimators</a:t>
            </a:r>
            <a:r>
              <a:rPr lang="en-IN" dirty="0">
                <a:solidFill>
                  <a:srgbClr val="080808"/>
                </a:solidFill>
                <a:effectLst/>
              </a:rPr>
              <a:t>=</a:t>
            </a:r>
            <a:r>
              <a:rPr lang="en-IN" dirty="0">
                <a:solidFill>
                  <a:srgbClr val="1750EB"/>
                </a:solidFill>
                <a:effectLst/>
              </a:rPr>
              <a:t>100</a:t>
            </a:r>
            <a:endParaRPr lang="en-IN" dirty="0">
              <a:solidFill>
                <a:srgbClr val="080808"/>
              </a:solidFill>
            </a:endParaRPr>
          </a:p>
          <a:p>
            <a:r>
              <a:rPr lang="en-IN" dirty="0" err="1">
                <a:solidFill>
                  <a:srgbClr val="660099"/>
                </a:solidFill>
                <a:effectLst/>
              </a:rPr>
              <a:t>learning_rate</a:t>
            </a:r>
            <a:r>
              <a:rPr lang="en-IN" dirty="0">
                <a:solidFill>
                  <a:srgbClr val="080808"/>
                </a:solidFill>
                <a:effectLst/>
              </a:rPr>
              <a:t>=</a:t>
            </a:r>
            <a:r>
              <a:rPr lang="en-IN" dirty="0">
                <a:solidFill>
                  <a:srgbClr val="1750EB"/>
                </a:solidFill>
                <a:effectLst/>
              </a:rPr>
              <a:t>0.1</a:t>
            </a:r>
            <a:endParaRPr lang="en-IN" dirty="0">
              <a:solidFill>
                <a:srgbClr val="080808"/>
              </a:solidFill>
              <a:effectLst/>
            </a:endParaRPr>
          </a:p>
          <a:p>
            <a:endParaRPr lang="en-IN" dirty="0">
              <a:solidFill>
                <a:srgbClr val="080808"/>
              </a:solidFill>
              <a:effectLst/>
            </a:endParaRPr>
          </a:p>
        </p:txBody>
      </p:sp>
      <p:pic>
        <p:nvPicPr>
          <p:cNvPr id="1028" name="Picture 4" descr="A general architecture of XGBoost | Download Scientific Diagram">
            <a:extLst>
              <a:ext uri="{FF2B5EF4-FFF2-40B4-BE49-F238E27FC236}">
                <a16:creationId xmlns:a16="http://schemas.microsoft.com/office/drawing/2014/main" id="{DF2214EA-A381-D019-6A0B-C692446FA9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275" y="1458767"/>
            <a:ext cx="5828741" cy="3113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97471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022BDE4A-8A20-4A69-9C5A-581C82036A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F8B27A-0CE2-C6C7-47FF-D4F1F9B6C2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1684" y="170412"/>
            <a:ext cx="10178934" cy="97417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Correlation Matrix</a:t>
            </a:r>
          </a:p>
        </p:txBody>
      </p:sp>
      <p:pic>
        <p:nvPicPr>
          <p:cNvPr id="5" name="Picture 4" descr="A screenshot of a white screen&#10;&#10;Description automatically generated">
            <a:extLst>
              <a:ext uri="{FF2B5EF4-FFF2-40B4-BE49-F238E27FC236}">
                <a16:creationId xmlns:a16="http://schemas.microsoft.com/office/drawing/2014/main" id="{54CC583F-B1A0-8DBE-5173-196ECF8CA4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5892" y="1599223"/>
            <a:ext cx="8060216" cy="4429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2034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2E62931-8EB4-42BB-BAAB-D8757BE66D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F7C2BB0-6D64-F81D-F11A-191E5E52DD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1" y="728664"/>
            <a:ext cx="6096000" cy="4295512"/>
          </a:xfrm>
          <a:noFill/>
        </p:spPr>
        <p:txBody>
          <a:bodyPr>
            <a:normAutofit/>
          </a:bodyPr>
          <a:lstStyle/>
          <a:p>
            <a:pPr algn="l"/>
            <a:r>
              <a:rPr lang="en-US" sz="4000" b="1" u="sng" dirty="0"/>
              <a:t>Model-3</a:t>
            </a:r>
            <a:br>
              <a:rPr lang="en-US" sz="4000" b="1" u="sng" dirty="0"/>
            </a:br>
            <a:r>
              <a:rPr lang="en-US" sz="4000" b="1" i="1" dirty="0"/>
              <a:t>[XGBR]</a:t>
            </a:r>
            <a:br>
              <a:rPr lang="en-US" sz="4000" dirty="0"/>
            </a:br>
            <a:r>
              <a:rPr lang="en-US" sz="4000" dirty="0"/>
              <a:t>Prediction of “Booking Class Fare USD” using Only the Flight Data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64084C4-651C-9CF9-3D48-A7394CA070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309" r="22421"/>
          <a:stretch/>
        </p:blipFill>
        <p:spPr>
          <a:xfrm>
            <a:off x="1" y="10"/>
            <a:ext cx="6005512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6052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9817BB3-0BFC-7B32-5406-D1305A4F019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86095"/>
            <a:ext cx="9362178" cy="7017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Condensation/Transformation of Dataset</a:t>
            </a:r>
          </a:p>
        </p:txBody>
      </p:sp>
      <p:pic>
        <p:nvPicPr>
          <p:cNvPr id="7" name="Picture 6" descr="A table with numbers and letters&#10;&#10;Description automatically generated">
            <a:extLst>
              <a:ext uri="{FF2B5EF4-FFF2-40B4-BE49-F238E27FC236}">
                <a16:creationId xmlns:a16="http://schemas.microsoft.com/office/drawing/2014/main" id="{F673B396-EE4E-2508-A214-8DD688C13C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400" r="-1" b="1943"/>
          <a:stretch/>
        </p:blipFill>
        <p:spPr>
          <a:xfrm>
            <a:off x="152928" y="1456693"/>
            <a:ext cx="6096000" cy="394461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76A647FC-63FB-337D-A932-6B8AA6A85F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703802" y="3104895"/>
            <a:ext cx="5335270" cy="648210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E5068C6-03E3-6EF0-2326-5A72BF5944D9}"/>
              </a:ext>
            </a:extLst>
          </p:cNvPr>
          <p:cNvSpPr txBox="1"/>
          <p:nvPr/>
        </p:nvSpPr>
        <p:spPr>
          <a:xfrm>
            <a:off x="8642555" y="3932902"/>
            <a:ext cx="1639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9635 such rows</a:t>
            </a:r>
          </a:p>
        </p:txBody>
      </p:sp>
    </p:spTree>
    <p:extLst>
      <p:ext uri="{BB962C8B-B14F-4D97-AF65-F5344CB8AC3E}">
        <p14:creationId xmlns:p14="http://schemas.microsoft.com/office/powerpoint/2010/main" val="26126821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9817BB3-0BFC-7B32-5406-D1305A4F019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86095"/>
            <a:ext cx="9685537" cy="7017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Prediction Using Only the Flight Data: EDA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3255D4-CC4B-E5D0-4ACE-1D8FD23884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44979"/>
            <a:ext cx="5865238" cy="474934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EB41E99-E3D7-5023-68F3-FE1D41458F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344979"/>
            <a:ext cx="5865238" cy="474934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A55058D-0036-E723-983E-7012AD71F0BE}"/>
              </a:ext>
            </a:extLst>
          </p:cNvPr>
          <p:cNvSpPr txBox="1"/>
          <p:nvPr/>
        </p:nvSpPr>
        <p:spPr>
          <a:xfrm>
            <a:off x="1497204" y="6166812"/>
            <a:ext cx="3398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Day of Week vs Booking Class Fare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35E79EC-1639-9FB8-1EE8-F5EFA476A35C}"/>
              </a:ext>
            </a:extLst>
          </p:cNvPr>
          <p:cNvSpPr txBox="1"/>
          <p:nvPr/>
        </p:nvSpPr>
        <p:spPr>
          <a:xfrm>
            <a:off x="7738905" y="6166812"/>
            <a:ext cx="2885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Month vs Booking Class Fare</a:t>
            </a:r>
          </a:p>
        </p:txBody>
      </p:sp>
    </p:spTree>
    <p:extLst>
      <p:ext uri="{BB962C8B-B14F-4D97-AF65-F5344CB8AC3E}">
        <p14:creationId xmlns:p14="http://schemas.microsoft.com/office/powerpoint/2010/main" val="36600575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9817BB3-0BFC-7B32-5406-D1305A4F019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7524" y="0"/>
            <a:ext cx="9685537" cy="7017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Prediction Using Only the Flight Data: EDA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C427120-2993-7D38-7AD4-8CCDE4CBCF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428" y="855212"/>
            <a:ext cx="8787215" cy="546938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BBE6E5F-E847-4F1B-5A0D-48B891EB24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7400" y="6324600"/>
            <a:ext cx="5054600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6921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2E62931-8EB4-42BB-BAAB-D8757BE66D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F7C2BB0-6D64-F81D-F11A-191E5E52DD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1" y="728664"/>
            <a:ext cx="6096000" cy="4295512"/>
          </a:xfrm>
          <a:noFill/>
        </p:spPr>
        <p:txBody>
          <a:bodyPr>
            <a:normAutofit/>
          </a:bodyPr>
          <a:lstStyle/>
          <a:p>
            <a:pPr algn="l"/>
            <a:r>
              <a:rPr lang="en-US" sz="4000" b="1" u="sng" dirty="0"/>
              <a:t>Model-4</a:t>
            </a:r>
            <a:br>
              <a:rPr lang="en-US" sz="4000" b="1" u="sng" dirty="0"/>
            </a:br>
            <a:r>
              <a:rPr lang="en-US" sz="4000" b="1" i="1" dirty="0"/>
              <a:t>[XGBR]</a:t>
            </a:r>
            <a:br>
              <a:rPr lang="en-US" sz="4000" dirty="0"/>
            </a:br>
            <a:r>
              <a:rPr lang="en-US" sz="4000" dirty="0"/>
              <a:t>Predicts Booking Price Uses </a:t>
            </a:r>
            <a:br>
              <a:rPr lang="en-US" sz="4000" dirty="0"/>
            </a:br>
            <a:r>
              <a:rPr lang="en-US" sz="4000" dirty="0"/>
              <a:t>Y (Economy)</a:t>
            </a:r>
            <a:br>
              <a:rPr lang="en-US" sz="4000" dirty="0"/>
            </a:br>
            <a:r>
              <a:rPr lang="en-US" sz="4000" dirty="0"/>
              <a:t>&amp;</a:t>
            </a:r>
            <a:br>
              <a:rPr lang="en-US" sz="4000" dirty="0"/>
            </a:br>
            <a:r>
              <a:rPr lang="en-US" sz="4000" dirty="0"/>
              <a:t>J (Business)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64084C4-651C-9CF9-3D48-A7394CA070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309" r="22421"/>
          <a:stretch/>
        </p:blipFill>
        <p:spPr>
          <a:xfrm>
            <a:off x="1" y="10"/>
            <a:ext cx="6005512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1814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9817BB3-0BFC-7B32-5406-D1305A4F019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86095"/>
            <a:ext cx="11200872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Condensation of the Data</a:t>
            </a:r>
          </a:p>
        </p:txBody>
      </p:sp>
      <p:pic>
        <p:nvPicPr>
          <p:cNvPr id="7" name="Picture 6" descr="A table with numbers and letters&#10;&#10;Description automatically generated">
            <a:extLst>
              <a:ext uri="{FF2B5EF4-FFF2-40B4-BE49-F238E27FC236}">
                <a16:creationId xmlns:a16="http://schemas.microsoft.com/office/drawing/2014/main" id="{F673B396-EE4E-2508-A214-8DD688C13C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400" r="-1" b="1943"/>
          <a:stretch/>
        </p:blipFill>
        <p:spPr>
          <a:xfrm>
            <a:off x="152928" y="1594345"/>
            <a:ext cx="6096000" cy="394461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E5068C6-03E3-6EF0-2326-5A72BF5944D9}"/>
              </a:ext>
            </a:extLst>
          </p:cNvPr>
          <p:cNvSpPr txBox="1"/>
          <p:nvPr/>
        </p:nvSpPr>
        <p:spPr>
          <a:xfrm>
            <a:off x="8190271" y="3929046"/>
            <a:ext cx="1756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18574 such rows</a:t>
            </a:r>
          </a:p>
        </p:txBody>
      </p:sp>
      <p:pic>
        <p:nvPicPr>
          <p:cNvPr id="6" name="Picture 5" descr="A close-up of a table&#10;&#10;Description automatically generated">
            <a:extLst>
              <a:ext uri="{FF2B5EF4-FFF2-40B4-BE49-F238E27FC236}">
                <a16:creationId xmlns:a16="http://schemas.microsoft.com/office/drawing/2014/main" id="{DC373FA3-8B2B-E25E-65F3-E9130CB6E6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1814" y="2541001"/>
            <a:ext cx="5437258" cy="775905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808969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>
            <a:extLst>
              <a:ext uri="{FF2B5EF4-FFF2-40B4-BE49-F238E27FC236}">
                <a16:creationId xmlns:a16="http://schemas.microsoft.com/office/drawing/2014/main" id="{69D184B2-2226-4E31-BCCB-444330767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118533" y="918266"/>
            <a:ext cx="706127" cy="5863534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7">
            <a:extLst>
              <a:ext uri="{FF2B5EF4-FFF2-40B4-BE49-F238E27FC236}">
                <a16:creationId xmlns:a16="http://schemas.microsoft.com/office/drawing/2014/main" id="{1AC4D4E3-486A-464A-8EC8-D448810972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117879" y="643467"/>
            <a:ext cx="420307" cy="5668919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64DE13E-58EB-4475-B79C-0D4FC65123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38387" y="643467"/>
            <a:ext cx="10933503" cy="5391944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Content Placeholder 6" descr="A close up of a sign&#10;&#10;Description automatically generated">
            <a:extLst>
              <a:ext uri="{FF2B5EF4-FFF2-40B4-BE49-F238E27FC236}">
                <a16:creationId xmlns:a16="http://schemas.microsoft.com/office/drawing/2014/main" id="{86EACAB8-9ACB-EBD8-FD3D-FDF3DC116F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33276" y="2390703"/>
            <a:ext cx="6525447" cy="1897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9358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9817BB3-0BFC-7B32-5406-D1305A4F019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86095"/>
            <a:ext cx="11200872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EDA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82E8B09-B4C8-D0C9-0EB9-5ADDF6DC7B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928" y="1303285"/>
            <a:ext cx="5422900" cy="44323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8455CCB-7482-D521-EA63-C6A6E7DE6E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1100" y="1392525"/>
            <a:ext cx="5473700" cy="44323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0A7401C-AAB4-5A5A-473D-8D2DA78EF017}"/>
              </a:ext>
            </a:extLst>
          </p:cNvPr>
          <p:cNvSpPr txBox="1"/>
          <p:nvPr/>
        </p:nvSpPr>
        <p:spPr>
          <a:xfrm>
            <a:off x="6802734" y="5735585"/>
            <a:ext cx="51648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Ecnomy’s</a:t>
            </a:r>
            <a:r>
              <a:rPr lang="en-US" dirty="0"/>
              <a:t> sheer volume when summed outputs a greater value</a:t>
            </a:r>
          </a:p>
          <a:p>
            <a:r>
              <a:rPr lang="en-US" dirty="0"/>
              <a:t>Of Booking Class Fare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E1E9FC-7BDE-C559-F73A-329C069DEAFA}"/>
              </a:ext>
            </a:extLst>
          </p:cNvPr>
          <p:cNvSpPr txBox="1"/>
          <p:nvPr/>
        </p:nvSpPr>
        <p:spPr>
          <a:xfrm>
            <a:off x="527368" y="5735585"/>
            <a:ext cx="51648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Business’ lack of volume when summed outputs a value that competes with Economy on Summation but does not surpass it.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80836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9817BB3-0BFC-7B32-5406-D1305A4F019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81397"/>
            <a:ext cx="11200872" cy="13111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Prediction Using Booking Class [Y: Economy</a:t>
            </a:r>
            <a:br>
              <a:rPr lang="en-US" dirty="0"/>
            </a:br>
            <a:r>
              <a:rPr lang="en-US" dirty="0"/>
              <a:t>								 or J: Business]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21A498-6819-5F65-E824-F98399C6C3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332" y="1546246"/>
            <a:ext cx="5966668" cy="376550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6D4E491-E6E8-DC47-9196-1CB5E0653145}"/>
              </a:ext>
            </a:extLst>
          </p:cNvPr>
          <p:cNvSpPr txBox="1"/>
          <p:nvPr/>
        </p:nvSpPr>
        <p:spPr>
          <a:xfrm>
            <a:off x="2743200" y="5667821"/>
            <a:ext cx="85611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Models trained for Economy &amp; Business perform accurately.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AF33454-5A70-8171-3B40-9332A4C659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8200" y="6324600"/>
            <a:ext cx="5003800" cy="5334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FE28494-00D7-1C66-624B-DC2383A970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8636" y="1701799"/>
            <a:ext cx="5422900" cy="34544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A19C7B2-30A3-7803-2E83-D012980BCB8B}"/>
              </a:ext>
            </a:extLst>
          </p:cNvPr>
          <p:cNvSpPr txBox="1"/>
          <p:nvPr/>
        </p:nvSpPr>
        <p:spPr>
          <a:xfrm>
            <a:off x="9150086" y="5227344"/>
            <a:ext cx="990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Business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2958D0F-9A49-EE0B-F782-E813B3EEAC87}"/>
              </a:ext>
            </a:extLst>
          </p:cNvPr>
          <p:cNvSpPr txBox="1"/>
          <p:nvPr/>
        </p:nvSpPr>
        <p:spPr>
          <a:xfrm>
            <a:off x="720669" y="5280808"/>
            <a:ext cx="1039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Economy</a:t>
            </a:r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CD0F6FB-3EA5-510E-BA6D-B4E181A56A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299200"/>
            <a:ext cx="5143500" cy="55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0748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2E62931-8EB4-42BB-BAAB-D8757BE66D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F7C2BB0-6D64-F81D-F11A-191E5E52DD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67461" y="728664"/>
            <a:ext cx="4984813" cy="3157080"/>
          </a:xfrm>
          <a:noFill/>
        </p:spPr>
        <p:txBody>
          <a:bodyPr>
            <a:normAutofit/>
          </a:bodyPr>
          <a:lstStyle/>
          <a:p>
            <a:pPr algn="l"/>
            <a:r>
              <a:rPr lang="en-US" sz="4000" b="1" u="sng" dirty="0"/>
              <a:t>Model-3</a:t>
            </a:r>
            <a:br>
              <a:rPr lang="en-US" sz="4000" b="1" u="sng" dirty="0"/>
            </a:br>
            <a:r>
              <a:rPr lang="en-US" sz="4000" b="1" i="1" dirty="0"/>
              <a:t>[XGBR]</a:t>
            </a:r>
            <a:br>
              <a:rPr lang="en-US" sz="4000" dirty="0"/>
            </a:br>
            <a:r>
              <a:rPr lang="en-US" sz="4000" dirty="0"/>
              <a:t>Predicts Booking Price</a:t>
            </a:r>
            <a:br>
              <a:rPr lang="en-US" sz="4000" dirty="0"/>
            </a:br>
            <a:r>
              <a:rPr lang="en-US" sz="4000" dirty="0"/>
              <a:t>(by </a:t>
            </a:r>
            <a:r>
              <a:rPr lang="en-US" sz="4000" i="1" dirty="0"/>
              <a:t>both</a:t>
            </a:r>
            <a:r>
              <a:rPr lang="en-US" sz="4000" dirty="0"/>
              <a:t> cabin + booking class)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64084C4-651C-9CF9-3D48-A7394CA070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309" r="22421"/>
          <a:stretch/>
        </p:blipFill>
        <p:spPr>
          <a:xfrm>
            <a:off x="1" y="10"/>
            <a:ext cx="6005512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8004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E3EC2-FF4F-F5D1-6C9B-50B860E443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182244"/>
            <a:ext cx="3438698" cy="1325563"/>
          </a:xfrm>
        </p:spPr>
        <p:txBody>
          <a:bodyPr/>
          <a:lstStyle/>
          <a:p>
            <a:r>
              <a:rPr lang="en-US" dirty="0"/>
              <a:t>Input Features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0C78C58-AF12-C7DF-794E-356EA6AEE3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54464" y="110224"/>
            <a:ext cx="4769202" cy="6637551"/>
          </a:xfrm>
        </p:spPr>
      </p:pic>
    </p:spTree>
    <p:extLst>
      <p:ext uri="{BB962C8B-B14F-4D97-AF65-F5344CB8AC3E}">
        <p14:creationId xmlns:p14="http://schemas.microsoft.com/office/powerpoint/2010/main" val="9737833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8D4225-F920-8031-8E56-7834892BB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 of the Features to the Output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4E8BB46A-E9F5-6103-BD43-624D0FCEB5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018" y="1774161"/>
            <a:ext cx="7315964" cy="4536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1918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118CE4C-4315-1841-7876-C88F92B7B9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3097" y="445754"/>
            <a:ext cx="8710856" cy="5522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6363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Graph on document with pen">
            <a:extLst>
              <a:ext uri="{FF2B5EF4-FFF2-40B4-BE49-F238E27FC236}">
                <a16:creationId xmlns:a16="http://schemas.microsoft.com/office/drawing/2014/main" id="{8F86EE32-B04E-EA86-2EE3-1AED18E3CC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84" r="-1" b="-1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64174F-EAC4-8DC6-648E-304DEE9AF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1610" y="365125"/>
            <a:ext cx="3822189" cy="189991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6000" dirty="0"/>
              <a:t>Thank you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D70D49-2EC8-37B0-ED08-CCDB1BA34D36}"/>
              </a:ext>
            </a:extLst>
          </p:cNvPr>
          <p:cNvSpPr txBox="1"/>
          <p:nvPr/>
        </p:nvSpPr>
        <p:spPr>
          <a:xfrm>
            <a:off x="7531610" y="2434201"/>
            <a:ext cx="4435977" cy="3742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/>
              <a:t>In conclusion I built several models to predict/model the Booking Price (Cost) and the Number of Bookings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/>
              <a:t>(Demand) as asked in the problem statement.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32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743614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15E71B-A1CA-E6C3-D83F-34C1071AA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Flight: Model Prediction vs Ground Truths for a Month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A50862-FF9F-D8AA-6C1D-18AAD8C43E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17813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D02374-9310-8CD6-EA36-87FEF02670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Flight: Model Prediction vs Ground Truths for a Quarter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814021-6AC6-85D3-ED68-6EFAFEE583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2529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022BDE4A-8A20-4A69-9C5A-581C82036A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F8B27A-0CE2-C6C7-47FF-D4F1F9B6C2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1684" y="170412"/>
            <a:ext cx="10178934" cy="132873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Booking Curves</a:t>
            </a:r>
          </a:p>
        </p:txBody>
      </p:sp>
      <p:pic>
        <p:nvPicPr>
          <p:cNvPr id="5" name="Content Placeholder 4" descr="A blue screen with white text&#10;&#10;Description automatically generated">
            <a:extLst>
              <a:ext uri="{FF2B5EF4-FFF2-40B4-BE49-F238E27FC236}">
                <a16:creationId xmlns:a16="http://schemas.microsoft.com/office/drawing/2014/main" id="{F1419C26-BFFB-A586-B183-8F7AF7FDD9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3851" b="-2"/>
          <a:stretch/>
        </p:blipFill>
        <p:spPr>
          <a:xfrm>
            <a:off x="198741" y="2410448"/>
            <a:ext cx="5803323" cy="3890357"/>
          </a:xfrm>
          <a:prstGeom prst="rect">
            <a:avLst/>
          </a:prstGeom>
        </p:spPr>
      </p:pic>
      <p:pic>
        <p:nvPicPr>
          <p:cNvPr id="7" name="Picture 6" descr="A graph of flight statistics&#10;&#10;Description automatically generated with medium confidence">
            <a:extLst>
              <a:ext uri="{FF2B5EF4-FFF2-40B4-BE49-F238E27FC236}">
                <a16:creationId xmlns:a16="http://schemas.microsoft.com/office/drawing/2014/main" id="{E37940B7-8019-2343-EC53-3A829C94F3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61" r="6353"/>
          <a:stretch/>
        </p:blipFill>
        <p:spPr>
          <a:xfrm>
            <a:off x="6189934" y="2410448"/>
            <a:ext cx="5803323" cy="3890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5960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022BDE4A-8A20-4A69-9C5A-581C82036A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F8B27A-0CE2-C6C7-47FF-D4F1F9B6C2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1684" y="170412"/>
            <a:ext cx="10178934" cy="97417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Features Used + Engineered</a:t>
            </a: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DD4B7207-3ECF-8E3C-C1B9-60EDDA3BB6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6071" y="1315000"/>
            <a:ext cx="3864919" cy="512465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C96E93A-8C69-CF90-4336-6CC051213A10}"/>
              </a:ext>
            </a:extLst>
          </p:cNvPr>
          <p:cNvSpPr txBox="1"/>
          <p:nvPr/>
        </p:nvSpPr>
        <p:spPr>
          <a:xfrm>
            <a:off x="6350558" y="2230734"/>
            <a:ext cx="549644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Important to note that the dates are dynamically adjusted </a:t>
            </a:r>
          </a:p>
          <a:p>
            <a:r>
              <a:rPr lang="en-US" dirty="0"/>
              <a:t>according to the 365 day schedule for each plane individually</a:t>
            </a:r>
          </a:p>
          <a:p>
            <a:r>
              <a:rPr lang="en-US" dirty="0"/>
              <a:t>To give it much more context about time</a:t>
            </a:r>
          </a:p>
        </p:txBody>
      </p:sp>
    </p:spTree>
    <p:extLst>
      <p:ext uri="{BB962C8B-B14F-4D97-AF65-F5344CB8AC3E}">
        <p14:creationId xmlns:p14="http://schemas.microsoft.com/office/powerpoint/2010/main" val="38505318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022BDE4A-8A20-4A69-9C5A-581C82036A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F8B27A-0CE2-C6C7-47FF-D4F1F9B6C2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1684" y="170412"/>
            <a:ext cx="10178934" cy="97417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Model Used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0F8D82-E0DA-CA50-45DE-CCB6F99DAF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64370" y="1144588"/>
            <a:ext cx="6289430" cy="5543000"/>
          </a:xfrm>
        </p:spPr>
        <p:txBody>
          <a:bodyPr>
            <a:normAutofit/>
          </a:bodyPr>
          <a:lstStyle/>
          <a:p>
            <a:pPr marL="0" indent="0" defTabSz="749808">
              <a:spcBef>
                <a:spcPts val="820"/>
              </a:spcBef>
              <a:buNone/>
            </a:pPr>
            <a:r>
              <a:rPr lang="en-US" dirty="0"/>
              <a:t>Used a Fully Connected Neural Network.</a:t>
            </a:r>
          </a:p>
          <a:p>
            <a:pPr marL="0" indent="0" defTabSz="749808">
              <a:spcBef>
                <a:spcPts val="820"/>
              </a:spcBef>
              <a:buNone/>
            </a:pPr>
            <a:r>
              <a:rPr lang="en-US" dirty="0"/>
              <a:t>Has multiple hidden layers and also Dropout to add regularization &amp; robustness to the model.</a:t>
            </a:r>
          </a:p>
          <a:p>
            <a:pPr marL="0" indent="0" defTabSz="749808">
              <a:spcBef>
                <a:spcPts val="820"/>
              </a:spcBef>
              <a:buNone/>
            </a:pPr>
            <a:endParaRPr lang="en-US" dirty="0"/>
          </a:p>
          <a:p>
            <a:pPr marL="0" indent="0" defTabSz="749808">
              <a:spcBef>
                <a:spcPts val="820"/>
              </a:spcBef>
              <a:buNone/>
            </a:pPr>
            <a:r>
              <a:rPr lang="en-US" dirty="0"/>
              <a:t>Loss used: </a:t>
            </a:r>
          </a:p>
          <a:p>
            <a:pPr marL="0" indent="0" defTabSz="749808">
              <a:spcBef>
                <a:spcPts val="820"/>
              </a:spcBef>
              <a:buNone/>
            </a:pPr>
            <a:endParaRPr lang="en-US" dirty="0"/>
          </a:p>
          <a:p>
            <a:pPr marL="0" indent="0" defTabSz="749808">
              <a:spcBef>
                <a:spcPts val="820"/>
              </a:spcBef>
              <a:buNone/>
            </a:pPr>
            <a:r>
              <a:rPr lang="en-US" sz="2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Adam Optimizer used, with a learning rate of </a:t>
            </a:r>
            <a:r>
              <a:rPr lang="en-IN" dirty="0">
                <a:solidFill>
                  <a:srgbClr val="1750EB"/>
                </a:solidFill>
                <a:effectLst/>
              </a:rPr>
              <a:t>0.001</a:t>
            </a:r>
          </a:p>
          <a:p>
            <a:pPr marL="0" indent="0" defTabSz="749808">
              <a:spcBef>
                <a:spcPts val="820"/>
              </a:spcBef>
              <a:buNone/>
            </a:pPr>
            <a:endParaRPr lang="en-IN" dirty="0">
              <a:solidFill>
                <a:srgbClr val="080808"/>
              </a:solidFill>
              <a:effectLst/>
            </a:endParaRPr>
          </a:p>
          <a:p>
            <a:pPr marL="0" indent="0" defTabSz="749808">
              <a:spcBef>
                <a:spcPts val="820"/>
              </a:spcBef>
              <a:buNone/>
            </a:pPr>
            <a:r>
              <a:rPr lang="en-US" sz="2800" kern="1200" dirty="0">
                <a:solidFill>
                  <a:schemeClr val="tx1"/>
                </a:solidFill>
                <a:latin typeface="Bangla MN" pitchFamily="2" charset="0"/>
                <a:cs typeface="Bangla MN" pitchFamily="2" charset="0"/>
              </a:rPr>
              <a:t>Test Mean Absolute Error: 6.544564723968506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B24500-9353-16F6-F11C-DF3AB62992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98" y="1315000"/>
            <a:ext cx="4713514" cy="2983529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8" name="Picture 7" descr="A mathematical symbols and symbols&#10;&#10;Description automatically generated with medium confidence">
            <a:extLst>
              <a:ext uri="{FF2B5EF4-FFF2-40B4-BE49-F238E27FC236}">
                <a16:creationId xmlns:a16="http://schemas.microsoft.com/office/drawing/2014/main" id="{A1FF1D5C-5E22-A784-2EF1-DFBA3D1460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4874" y="3319649"/>
            <a:ext cx="3545218" cy="102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2907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5774E1-3E4A-B830-A177-9CDBAEFFD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Co-relation Matrix (first 10 rows)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B2CC7CB8-1D52-A7EF-52F1-5925BA1604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17900" y="2318544"/>
            <a:ext cx="5156200" cy="3365500"/>
          </a:xfrm>
        </p:spPr>
      </p:pic>
    </p:spTree>
    <p:extLst>
      <p:ext uri="{BB962C8B-B14F-4D97-AF65-F5344CB8AC3E}">
        <p14:creationId xmlns:p14="http://schemas.microsoft.com/office/powerpoint/2010/main" val="38623084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2E62931-8EB4-42BB-BAAB-D8757BE66D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F7C2BB0-6D64-F81D-F11A-191E5E52DD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1" y="728664"/>
            <a:ext cx="6096000" cy="4295512"/>
          </a:xfrm>
          <a:noFill/>
        </p:spPr>
        <p:txBody>
          <a:bodyPr>
            <a:normAutofit/>
          </a:bodyPr>
          <a:lstStyle/>
          <a:p>
            <a:pPr algn="l"/>
            <a:r>
              <a:rPr lang="en-US" sz="4000" b="1" u="sng" dirty="0"/>
              <a:t>Model-1</a:t>
            </a:r>
            <a:br>
              <a:rPr lang="en-US" sz="4000" b="1" u="sng" dirty="0"/>
            </a:br>
            <a:r>
              <a:rPr lang="en-US" sz="4000" b="1" i="1" dirty="0"/>
              <a:t>[FCN]</a:t>
            </a:r>
            <a:br>
              <a:rPr lang="en-US" sz="4000" dirty="0"/>
            </a:br>
            <a:r>
              <a:rPr lang="en-US" sz="4000" dirty="0"/>
              <a:t>Prediction of Booking Curve Using Only the Flight Data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64084C4-651C-9CF9-3D48-A7394CA070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309" r="22421"/>
          <a:stretch/>
        </p:blipFill>
        <p:spPr>
          <a:xfrm>
            <a:off x="1" y="10"/>
            <a:ext cx="6005512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3624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9817BB3-0BFC-7B32-5406-D1305A4F019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86095"/>
            <a:ext cx="4750083" cy="7017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transformation</a:t>
            </a:r>
          </a:p>
        </p:txBody>
      </p:sp>
      <p:pic>
        <p:nvPicPr>
          <p:cNvPr id="7" name="Picture 6" descr="A table with numbers and letters&#10;&#10;Description automatically generated">
            <a:extLst>
              <a:ext uri="{FF2B5EF4-FFF2-40B4-BE49-F238E27FC236}">
                <a16:creationId xmlns:a16="http://schemas.microsoft.com/office/drawing/2014/main" id="{F673B396-EE4E-2508-A214-8DD688C13C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400" r="-1" b="1943"/>
          <a:stretch/>
        </p:blipFill>
        <p:spPr>
          <a:xfrm>
            <a:off x="152928" y="1456693"/>
            <a:ext cx="6096000" cy="394461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76A647FC-63FB-337D-A932-6B8AA6A85F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703802" y="3104895"/>
            <a:ext cx="5335270" cy="648210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E5068C6-03E3-6EF0-2326-5A72BF5944D9}"/>
              </a:ext>
            </a:extLst>
          </p:cNvPr>
          <p:cNvSpPr txBox="1"/>
          <p:nvPr/>
        </p:nvSpPr>
        <p:spPr>
          <a:xfrm>
            <a:off x="8642555" y="3932902"/>
            <a:ext cx="1639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9635 such rows</a:t>
            </a:r>
          </a:p>
        </p:txBody>
      </p:sp>
    </p:spTree>
    <p:extLst>
      <p:ext uri="{BB962C8B-B14F-4D97-AF65-F5344CB8AC3E}">
        <p14:creationId xmlns:p14="http://schemas.microsoft.com/office/powerpoint/2010/main" val="33290798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2002</TotalTime>
  <Words>565</Words>
  <Application>Microsoft Macintosh PowerPoint</Application>
  <PresentationFormat>Widescreen</PresentationFormat>
  <Paragraphs>77</Paragraphs>
  <Slides>38</Slides>
  <Notes>0</Notes>
  <HiddenSlides>2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3" baseType="lpstr">
      <vt:lpstr>Arial</vt:lpstr>
      <vt:lpstr>Bangla MN</vt:lpstr>
      <vt:lpstr>Calibri</vt:lpstr>
      <vt:lpstr>Calibri Light</vt:lpstr>
      <vt:lpstr>Office Theme</vt:lpstr>
      <vt:lpstr>Fin-A-Lytics</vt:lpstr>
      <vt:lpstr>PowerPoint Presentation</vt:lpstr>
      <vt:lpstr>PowerPoint Presentation</vt:lpstr>
      <vt:lpstr>Booking Curves</vt:lpstr>
      <vt:lpstr>Features Used + Engineered</vt:lpstr>
      <vt:lpstr>Model Used</vt:lpstr>
      <vt:lpstr>Co-relation Matrix (first 10 rows)</vt:lpstr>
      <vt:lpstr>Model-1 [FCN] Prediction of Booking Curve Using Only the Flight Data</vt:lpstr>
      <vt:lpstr>Data transformation</vt:lpstr>
      <vt:lpstr>Transforming the dataset to long form from wide-form </vt:lpstr>
      <vt:lpstr>EDA</vt:lpstr>
      <vt:lpstr>PowerPoint Presentation</vt:lpstr>
      <vt:lpstr>Model-2 [FCN] Prediction Using Booking Class  [Y: Economy or J: Business]</vt:lpstr>
      <vt:lpstr>Transforming/Re-Formatting the data</vt:lpstr>
      <vt:lpstr>Transforming the dataset to long-form from  wide-form </vt:lpstr>
      <vt:lpstr>EDA</vt:lpstr>
      <vt:lpstr>Prediction Using Business Class</vt:lpstr>
      <vt:lpstr>Prediction Using Economy Class</vt:lpstr>
      <vt:lpstr>PowerPoint Presentation</vt:lpstr>
      <vt:lpstr>PowerPoint Presentation</vt:lpstr>
      <vt:lpstr>Features Used + Engineered</vt:lpstr>
      <vt:lpstr>Model Used</vt:lpstr>
      <vt:lpstr>Correlation Matrix</vt:lpstr>
      <vt:lpstr>Model-3 [XGBR] Prediction of “Booking Class Fare USD” using Only the Flight Data</vt:lpstr>
      <vt:lpstr>Condensation/Transformation of Dataset</vt:lpstr>
      <vt:lpstr>Prediction Using Only the Flight Data: EDA</vt:lpstr>
      <vt:lpstr>Prediction Using Only the Flight Data: EDA</vt:lpstr>
      <vt:lpstr>Model-4 [XGBR] Predicts Booking Price Uses  Y (Economy) &amp; J (Business)</vt:lpstr>
      <vt:lpstr>Condensation of the Data</vt:lpstr>
      <vt:lpstr>EDA</vt:lpstr>
      <vt:lpstr>Prediction Using Booking Class [Y: Economy          or J: Business]</vt:lpstr>
      <vt:lpstr>Model-3 [XGBR] Predicts Booking Price (by both cabin + booking class)</vt:lpstr>
      <vt:lpstr>Input Features</vt:lpstr>
      <vt:lpstr>Correlation of the Features to the Output</vt:lpstr>
      <vt:lpstr>PowerPoint Presentation</vt:lpstr>
      <vt:lpstr>Thank you</vt:lpstr>
      <vt:lpstr>Random Flight: Model Prediction vs Ground Truths for a Month</vt:lpstr>
      <vt:lpstr>Random Flight: Model Prediction vs Ground Truths for a Quarter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Fin-A-Lytics</dc:title>
  <dc:creator>Aniruddha Mukherjee</dc:creator>
  <cp:lastModifiedBy>Aniruddha Mukherjee</cp:lastModifiedBy>
  <cp:revision>11</cp:revision>
  <dcterms:created xsi:type="dcterms:W3CDTF">2023-10-06T19:59:29Z</dcterms:created>
  <dcterms:modified xsi:type="dcterms:W3CDTF">2023-10-08T05:50:55Z</dcterms:modified>
</cp:coreProperties>
</file>